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jPngKv67tYqf/k8JuJCQBYgHKn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435B79-C59C-4614-84D9-AB9A89D9AD1B}">
  <a:tblStyle styleId="{8D435B79-C59C-4614-84D9-AB9A89D9AD1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4fc145453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Edgar</a:t>
            </a:r>
            <a:endParaRPr/>
          </a:p>
        </p:txBody>
      </p:sp>
      <p:sp>
        <p:nvSpPr>
          <p:cNvPr id="156" name="Google Shape;156;g244fc145453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4c74d7d9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Edgar</a:t>
            </a:r>
            <a:endParaRPr/>
          </a:p>
        </p:txBody>
      </p:sp>
      <p:sp>
        <p:nvSpPr>
          <p:cNvPr id="163" name="Google Shape;163;g244c74d7d9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4c74d7d92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Brenden</a:t>
            </a:r>
            <a:endParaRPr/>
          </a:p>
        </p:txBody>
      </p:sp>
      <p:sp>
        <p:nvSpPr>
          <p:cNvPr id="170" name="Google Shape;170;g244c74d7d92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4fc145453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Brenden</a:t>
            </a:r>
            <a:endParaRPr/>
          </a:p>
        </p:txBody>
      </p:sp>
      <p:sp>
        <p:nvSpPr>
          <p:cNvPr id="178" name="Google Shape;178;g244fc145453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Brenden, speak about </a:t>
            </a:r>
            <a:r>
              <a:rPr lang="en-US"/>
              <a:t>safety</a:t>
            </a:r>
            <a:r>
              <a:rPr lang="en-US"/>
              <a:t> for a customer like his mother.</a:t>
            </a:r>
            <a:endParaRPr/>
          </a:p>
        </p:txBody>
      </p:sp>
      <p:sp>
        <p:nvSpPr>
          <p:cNvPr id="186" name="Google Shape;1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4fc14545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Edgar talks about Inventor’s mass estimates, vs xometry’s mass estimates</a:t>
            </a:r>
            <a:endParaRPr/>
          </a:p>
        </p:txBody>
      </p:sp>
      <p:sp>
        <p:nvSpPr>
          <p:cNvPr id="194" name="Google Shape;194;g244fc14545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4c257b21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4c257b21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Brenden</a:t>
            </a:r>
            <a:endParaRPr/>
          </a:p>
        </p:txBody>
      </p:sp>
      <p:sp>
        <p:nvSpPr>
          <p:cNvPr id="202" name="Google Shape;202;g244c257b21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4fc145453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Brenden</a:t>
            </a:r>
            <a:endParaRPr/>
          </a:p>
        </p:txBody>
      </p:sp>
      <p:sp>
        <p:nvSpPr>
          <p:cNvPr id="209" name="Google Shape;209;g244fc145453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4fc14545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4fc14545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Edgar</a:t>
            </a:r>
            <a:endParaRPr/>
          </a:p>
        </p:txBody>
      </p:sp>
      <p:sp>
        <p:nvSpPr>
          <p:cNvPr id="217" name="Google Shape;217;g244fc14545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4fc14545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Edgar</a:t>
            </a:r>
            <a:endParaRPr/>
          </a:p>
        </p:txBody>
      </p:sp>
      <p:sp>
        <p:nvSpPr>
          <p:cNvPr id="224" name="Google Shape;224;g244fc14545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4c74d7d9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4c74d7d9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44c74d7d92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4fc14545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4fc14545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Both</a:t>
            </a:r>
            <a:endParaRPr/>
          </a:p>
        </p:txBody>
      </p:sp>
      <p:sp>
        <p:nvSpPr>
          <p:cNvPr id="232" name="Google Shape;232;g244fc14545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Both</a:t>
            </a:r>
            <a:endParaRPr/>
          </a:p>
        </p:txBody>
      </p:sp>
      <p:sp>
        <p:nvSpPr>
          <p:cNvPr id="246" name="Google Shape;2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4fc145453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Both</a:t>
            </a:r>
            <a:endParaRPr/>
          </a:p>
        </p:txBody>
      </p:sp>
      <p:sp>
        <p:nvSpPr>
          <p:cNvPr id="252" name="Google Shape;252;g244fc145453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4fc14545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4fc14545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44fc145453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4fc145453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Edgar</a:t>
            </a:r>
            <a:endParaRPr/>
          </a:p>
        </p:txBody>
      </p:sp>
      <p:sp>
        <p:nvSpPr>
          <p:cNvPr id="114" name="Google Shape;114;g244fc145453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4fc145453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Brenden</a:t>
            </a:r>
            <a:endParaRPr/>
          </a:p>
        </p:txBody>
      </p:sp>
      <p:sp>
        <p:nvSpPr>
          <p:cNvPr id="121" name="Google Shape;121;g244fc145453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4fc145453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Both</a:t>
            </a:r>
            <a:endParaRPr/>
          </a:p>
        </p:txBody>
      </p:sp>
      <p:sp>
        <p:nvSpPr>
          <p:cNvPr id="127" name="Google Shape;127;g244fc145453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4fc145453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Both</a:t>
            </a:r>
            <a:endParaRPr/>
          </a:p>
        </p:txBody>
      </p:sp>
      <p:sp>
        <p:nvSpPr>
          <p:cNvPr id="135" name="Google Shape;135;g244fc145453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Brenden</a:t>
            </a:r>
            <a:endParaRPr/>
          </a:p>
        </p:txBody>
      </p:sp>
      <p:sp>
        <p:nvSpPr>
          <p:cNvPr id="142" name="Google Shape;1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4c74d7d9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Edgar</a:t>
            </a:r>
            <a:endParaRPr/>
          </a:p>
        </p:txBody>
      </p:sp>
      <p:sp>
        <p:nvSpPr>
          <p:cNvPr id="149" name="Google Shape;149;g244c74d7d9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ctrTitle"/>
          </p:nvPr>
        </p:nvSpPr>
        <p:spPr>
          <a:xfrm>
            <a:off x="452276" y="1732797"/>
            <a:ext cx="8239448" cy="152705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subTitle"/>
          </p:nvPr>
        </p:nvSpPr>
        <p:spPr>
          <a:xfrm>
            <a:off x="440481" y="3487980"/>
            <a:ext cx="8246319" cy="610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740019"/>
              </a:buClr>
              <a:buSzPts val="2800"/>
              <a:buNone/>
              <a:defRPr b="0" i="0" sz="2800">
                <a:solidFill>
                  <a:srgbClr val="740019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websites\free-power-point-templates\2012\logos.png" id="91" name="Google Shape;9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title"/>
          </p:nvPr>
        </p:nvSpPr>
        <p:spPr>
          <a:xfrm>
            <a:off x="457200" y="183892"/>
            <a:ext cx="8229600" cy="860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  <a:defRPr sz="3600">
                <a:solidFill>
                  <a:srgbClr val="7400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457201" y="1350110"/>
            <a:ext cx="8229600" cy="337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2590800" y="329056"/>
            <a:ext cx="6089073" cy="10120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  <a:defRPr sz="3600">
                <a:solidFill>
                  <a:srgbClr val="7400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2590800" y="1341073"/>
            <a:ext cx="6089073" cy="3410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solidFill>
                  <a:schemeClr val="dk1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606484" y="175177"/>
            <a:ext cx="8075311" cy="853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  <a:defRPr sz="3600" u="none">
                <a:solidFill>
                  <a:srgbClr val="7400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531809" y="1544993"/>
            <a:ext cx="4040188" cy="5686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536880" y="2113636"/>
            <a:ext cx="4035120" cy="2427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indent="-355600" lvl="1" marL="9144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indent="-342900" lvl="2" marL="13716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4572000" y="1544992"/>
            <a:ext cx="4041775" cy="5686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0"/>
          <p:cNvSpPr txBox="1"/>
          <p:nvPr>
            <p:ph idx="4" type="body"/>
          </p:nvPr>
        </p:nvSpPr>
        <p:spPr>
          <a:xfrm>
            <a:off x="4572001" y="2113635"/>
            <a:ext cx="4041775" cy="2427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1pPr>
            <a:lvl2pPr indent="-355600" lvl="1" marL="9144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indent="-342900" lvl="2" marL="13716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30200" lvl="3" marL="18288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indent="-330200" lvl="4" marL="228600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6"/>
          <p:cNvSpPr txBox="1"/>
          <p:nvPr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vNeAXr0PisM" TargetMode="External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hyperlink" Target="https://www.tinkercad.com/things/4ZpfnSgwqOI-frantic-luulia/edit?sharecode=S2A3ATSwqdlovOBXc6H9YNf4GPVZWfCdQWAx5xJYl_U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452276" y="1732797"/>
            <a:ext cx="8239448" cy="152705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Hexagonal Hive: Premium Candle Maker</a:t>
            </a:r>
            <a:endParaRPr/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440481" y="3487980"/>
            <a:ext cx="8246319" cy="610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2800"/>
              <a:buNone/>
            </a:pPr>
            <a:r>
              <a:rPr lang="en-US"/>
              <a:t>Brenden D</a:t>
            </a:r>
            <a:r>
              <a:rPr lang="en-US"/>
              <a:t>eutschman and </a:t>
            </a:r>
            <a:r>
              <a:rPr lang="en-US"/>
              <a:t>Edgar Tejada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4fc145453_0_19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159" name="Google Shape;159;g244fc145453_0_19"/>
          <p:cNvSpPr txBox="1"/>
          <p:nvPr>
            <p:ph idx="1" type="body"/>
          </p:nvPr>
        </p:nvSpPr>
        <p:spPr>
          <a:xfrm>
            <a:off x="457200" y="1350100"/>
            <a:ext cx="40164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3. Insulated to keep a batch of molten wax liquid for up to 4 hours.</a:t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4. Outer shell should be safe to touch during operation</a:t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0" name="Google Shape;160;g244fc145453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000" y="1196992"/>
            <a:ext cx="3794108" cy="379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4c74d7d92_0_12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Design Requirements:</a:t>
            </a:r>
            <a:endParaRPr/>
          </a:p>
        </p:txBody>
      </p:sp>
      <p:sp>
        <p:nvSpPr>
          <p:cNvPr id="166" name="Google Shape;166;g244c74d7d92_0_12"/>
          <p:cNvSpPr txBox="1"/>
          <p:nvPr>
            <p:ph idx="1" type="body"/>
          </p:nvPr>
        </p:nvSpPr>
        <p:spPr>
          <a:xfrm>
            <a:off x="457200" y="1350100"/>
            <a:ext cx="40164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Show Insulation Part in Detail</a:t>
            </a:r>
            <a:endParaRPr/>
          </a:p>
        </p:txBody>
      </p:sp>
      <p:pic>
        <p:nvPicPr>
          <p:cNvPr id="167" name="Google Shape;167;g244c74d7d92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350" y="1350092"/>
            <a:ext cx="4365600" cy="36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4c74d7d92_0_18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173" name="Google Shape;173;g244c74d7d92_0_18"/>
          <p:cNvSpPr txBox="1"/>
          <p:nvPr>
            <p:ph idx="1" type="body"/>
          </p:nvPr>
        </p:nvSpPr>
        <p:spPr>
          <a:xfrm>
            <a:off x="457200" y="1350100"/>
            <a:ext cx="40164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9565" lvl="0" marL="342900" rtl="0" algn="l">
              <a:spcBef>
                <a:spcPts val="56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5</a:t>
            </a:r>
            <a:r>
              <a:rPr lang="en-US"/>
              <a:t>. </a:t>
            </a:r>
            <a:r>
              <a:rPr lang="en-US"/>
              <a:t>Should be powered by AC electricity with a 12 foot power cable.</a:t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6. </a:t>
            </a:r>
            <a:r>
              <a:rPr lang="en-US"/>
              <a:t>Should have a controlled temperature range for wax between 200 F and 300 F.</a:t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74" name="Google Shape;174;g244c74d7d9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000" y="1196992"/>
            <a:ext cx="3860461" cy="379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44c74d7d92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400" y="3709774"/>
            <a:ext cx="3300000" cy="128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4fc145453_0_25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Design Requirements:</a:t>
            </a:r>
            <a:endParaRPr/>
          </a:p>
        </p:txBody>
      </p:sp>
      <p:sp>
        <p:nvSpPr>
          <p:cNvPr id="181" name="Google Shape;181;g244fc145453_0_25"/>
          <p:cNvSpPr txBox="1"/>
          <p:nvPr>
            <p:ph idx="1" type="body"/>
          </p:nvPr>
        </p:nvSpPr>
        <p:spPr>
          <a:xfrm>
            <a:off x="457200" y="1350100"/>
            <a:ext cx="40164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Temperature Control Panel</a:t>
            </a:r>
            <a:endParaRPr/>
          </a:p>
        </p:txBody>
      </p:sp>
      <p:pic>
        <p:nvPicPr>
          <p:cNvPr id="182" name="Google Shape;182;g244fc14545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498" y="1216102"/>
            <a:ext cx="2095377" cy="39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44fc145453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300" y="1890867"/>
            <a:ext cx="1937098" cy="20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63" y="1341063"/>
            <a:ext cx="22764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"/>
          <p:cNvSpPr txBox="1"/>
          <p:nvPr>
            <p:ph type="title"/>
          </p:nvPr>
        </p:nvSpPr>
        <p:spPr>
          <a:xfrm>
            <a:off x="2590800" y="329056"/>
            <a:ext cx="6089073" cy="10120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190" name="Google Shape;190;p3"/>
          <p:cNvSpPr txBox="1"/>
          <p:nvPr>
            <p:ph idx="1" type="body"/>
          </p:nvPr>
        </p:nvSpPr>
        <p:spPr>
          <a:xfrm>
            <a:off x="4809599" y="1341075"/>
            <a:ext cx="3870300" cy="3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7. </a:t>
            </a:r>
            <a:r>
              <a:rPr lang="en-US"/>
              <a:t>Should be less than 25 lbs when empty.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8. Should have a thermally insulated, manual control valve.</a:t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08248"/>
            <a:ext cx="4504800" cy="291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4fc145453_0_30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Design Requirements:</a:t>
            </a:r>
            <a:endParaRPr/>
          </a:p>
        </p:txBody>
      </p:sp>
      <p:sp>
        <p:nvSpPr>
          <p:cNvPr id="197" name="Google Shape;197;g244fc145453_0_30"/>
          <p:cNvSpPr txBox="1"/>
          <p:nvPr>
            <p:ph idx="1" type="body"/>
          </p:nvPr>
        </p:nvSpPr>
        <p:spPr>
          <a:xfrm>
            <a:off x="457200" y="1350100"/>
            <a:ext cx="40164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Show </a:t>
            </a:r>
            <a:r>
              <a:rPr lang="en-US"/>
              <a:t>Screenshot of Inventor Mass Break Down</a:t>
            </a:r>
            <a:endParaRPr/>
          </a:p>
        </p:txBody>
      </p:sp>
      <p:pic>
        <p:nvPicPr>
          <p:cNvPr id="198" name="Google Shape;198;g244fc14545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125" y="1350092"/>
            <a:ext cx="4112572" cy="379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4c257b215_0_0"/>
          <p:cNvSpPr txBox="1"/>
          <p:nvPr>
            <p:ph type="title"/>
          </p:nvPr>
        </p:nvSpPr>
        <p:spPr>
          <a:xfrm>
            <a:off x="2590800" y="329056"/>
            <a:ext cx="6089100" cy="101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205" name="Google Shape;205;g244c257b215_0_0"/>
          <p:cNvSpPr txBox="1"/>
          <p:nvPr>
            <p:ph idx="1" type="body"/>
          </p:nvPr>
        </p:nvSpPr>
        <p:spPr>
          <a:xfrm>
            <a:off x="4793375" y="1341075"/>
            <a:ext cx="3886500" cy="341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9. Visual notification for when it is on and when it is hot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10. Internal metal cooking container and metal hot end nozzle must be chemical inert to most waxes</a:t>
            </a:r>
            <a:endParaRPr/>
          </a:p>
        </p:txBody>
      </p:sp>
      <p:pic>
        <p:nvPicPr>
          <p:cNvPr id="206" name="Google Shape;206;g244c257b215_0_0"/>
          <p:cNvPicPr preferRelativeResize="0"/>
          <p:nvPr/>
        </p:nvPicPr>
        <p:blipFill rotWithShape="1">
          <a:blip r:embed="rId3">
            <a:alphaModFix/>
          </a:blip>
          <a:srcRect b="0" l="0" r="0" t="17232"/>
          <a:stretch/>
        </p:blipFill>
        <p:spPr>
          <a:xfrm>
            <a:off x="832100" y="1943775"/>
            <a:ext cx="3497750" cy="28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4fc145453_0_35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Design Requirements:</a:t>
            </a:r>
            <a:endParaRPr/>
          </a:p>
        </p:txBody>
      </p:sp>
      <p:sp>
        <p:nvSpPr>
          <p:cNvPr id="212" name="Google Shape;212;g244fc145453_0_35"/>
          <p:cNvSpPr txBox="1"/>
          <p:nvPr>
            <p:ph idx="1" type="body"/>
          </p:nvPr>
        </p:nvSpPr>
        <p:spPr>
          <a:xfrm>
            <a:off x="299425" y="1258350"/>
            <a:ext cx="31980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Show Nozzle and Valve in Inventor</a:t>
            </a:r>
            <a:endParaRPr/>
          </a:p>
        </p:txBody>
      </p:sp>
      <p:pic>
        <p:nvPicPr>
          <p:cNvPr id="213" name="Google Shape;213;g244fc145453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600" y="1182251"/>
            <a:ext cx="4817324" cy="39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4fc145453_0_0"/>
          <p:cNvSpPr txBox="1"/>
          <p:nvPr>
            <p:ph type="title"/>
          </p:nvPr>
        </p:nvSpPr>
        <p:spPr>
          <a:xfrm>
            <a:off x="2590800" y="329056"/>
            <a:ext cx="6089100" cy="101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220" name="Google Shape;220;g244fc145453_0_0"/>
          <p:cNvSpPr txBox="1"/>
          <p:nvPr>
            <p:ph idx="1" type="body"/>
          </p:nvPr>
        </p:nvSpPr>
        <p:spPr>
          <a:xfrm>
            <a:off x="4793375" y="1341075"/>
            <a:ext cx="3886500" cy="341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11</a:t>
            </a:r>
            <a:r>
              <a:rPr lang="en-US"/>
              <a:t>. Must have a simple feed or insert mechanism to insert the wick.</a:t>
            </a:r>
            <a:endParaRPr/>
          </a:p>
          <a:p>
            <a:pPr indent="-393065" lvl="0" marL="457200" rtl="0" algn="l">
              <a:spcBef>
                <a:spcPts val="56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12. Should be more cost effective per candle than buying an equal volume of store bought candles (in 5 years).</a:t>
            </a:r>
            <a:endParaRPr/>
          </a:p>
        </p:txBody>
      </p:sp>
      <p:pic>
        <p:nvPicPr>
          <p:cNvPr id="221" name="Google Shape;221;g244fc14545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075" y="2054275"/>
            <a:ext cx="3448725" cy="26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4fc145453_0_53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Design Requirements: #11</a:t>
            </a:r>
            <a:endParaRPr/>
          </a:p>
        </p:txBody>
      </p:sp>
      <p:sp>
        <p:nvSpPr>
          <p:cNvPr id="227" name="Google Shape;227;g244fc145453_0_53"/>
          <p:cNvSpPr txBox="1"/>
          <p:nvPr>
            <p:ph idx="1" type="body"/>
          </p:nvPr>
        </p:nvSpPr>
        <p:spPr>
          <a:xfrm>
            <a:off x="457200" y="1273900"/>
            <a:ext cx="31878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Wick Insertion and Cutting Mechanism, to be implemented.</a:t>
            </a:r>
            <a:endParaRPr/>
          </a:p>
        </p:txBody>
      </p:sp>
      <p:pic>
        <p:nvPicPr>
          <p:cNvPr id="228" name="Google Shape;228;g244fc145453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400" y="1535951"/>
            <a:ext cx="4732400" cy="26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244c74d7d92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400" y="304800"/>
            <a:ext cx="352277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44c74d7d92_0_36"/>
          <p:cNvSpPr txBox="1"/>
          <p:nvPr>
            <p:ph idx="4294967295" type="body"/>
          </p:nvPr>
        </p:nvSpPr>
        <p:spPr>
          <a:xfrm>
            <a:off x="457200" y="1350100"/>
            <a:ext cx="43524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Hexagonal Hive: A Premium Candle Making Machine for Consumers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5" name="Google Shape;105;g244c74d7d92_0_36"/>
          <p:cNvPicPr preferRelativeResize="0"/>
          <p:nvPr/>
        </p:nvPicPr>
        <p:blipFill rotWithShape="1">
          <a:blip r:embed="rId4">
            <a:alphaModFix/>
          </a:blip>
          <a:srcRect b="23283" l="0" r="0" t="0"/>
          <a:stretch/>
        </p:blipFill>
        <p:spPr>
          <a:xfrm>
            <a:off x="1286825" y="3343524"/>
            <a:ext cx="3522775" cy="17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4fc145453_0_10"/>
          <p:cNvSpPr txBox="1"/>
          <p:nvPr>
            <p:ph type="title"/>
          </p:nvPr>
        </p:nvSpPr>
        <p:spPr>
          <a:xfrm>
            <a:off x="3330600" y="144550"/>
            <a:ext cx="5349300" cy="101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Cost Saving (#12)</a:t>
            </a:r>
            <a:endParaRPr/>
          </a:p>
        </p:txBody>
      </p:sp>
      <p:sp>
        <p:nvSpPr>
          <p:cNvPr id="235" name="Google Shape;235;g244fc145453_0_10"/>
          <p:cNvSpPr txBox="1"/>
          <p:nvPr>
            <p:ph idx="1" type="body"/>
          </p:nvPr>
        </p:nvSpPr>
        <p:spPr>
          <a:xfrm>
            <a:off x="3207575" y="1341075"/>
            <a:ext cx="5472600" cy="359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39725" lvl="0" marL="457200" rtl="0" algn="l">
              <a:spcBef>
                <a:spcPts val="56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Price to Beat: $10/ (2 Weeks) * (5 Years) = $1303.57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t/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Cost of wax: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Mass of wax: 10 oz/ (2 Weeks) *(5 years) = 1303.57 Oz ~= 81.5 lbs of wax  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 Cost of units of wax and wicks is:   $25.69/5lbs 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t/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Cost of Material = 81.5 lbs * ($25.69/ 5 lbs) =  $418.79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t/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Budget for Machine = Price to Beat - Cost of Material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Budget for Machine $1303.57 - $418.79 = </a:t>
            </a:r>
            <a:r>
              <a:rPr b="1" lang="en-US"/>
              <a:t>$884.78</a:t>
            </a:r>
            <a:endParaRPr b="1"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We are well under that, with a manufacturing cost of $165.18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g244fc14545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881"/>
            <a:ext cx="3066356" cy="349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p5"/>
          <p:cNvGraphicFramePr/>
          <p:nvPr/>
        </p:nvGraphicFramePr>
        <p:xfrm>
          <a:off x="152400" y="132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{8D435B79-C59C-4614-84D9-AB9A89D9AD1B}</a:tableStyleId>
              </a:tblPr>
              <a:tblGrid>
                <a:gridCol w="1724025"/>
                <a:gridCol w="1514475"/>
                <a:gridCol w="1876425"/>
                <a:gridCol w="1247775"/>
                <a:gridCol w="1076325"/>
                <a:gridCol w="1352550"/>
              </a:tblGrid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Line Item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Material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Mass (lbmass)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Method of Production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Estimated Cost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Notes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0:5"/>
                      </a:ext>
                    </a:extLst>
                  </a:tcPr>
                </a:tc>
              </a:tr>
              <a:tr h="22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Hexagonal Shell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Aluminum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4.99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Sheet Metal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$61.93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Assuming 5000 units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:5"/>
                      </a:ext>
                    </a:extLst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Inner Insulation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Fiberglass Foam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 inch thick, inner radius is 7.25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Cut and Rolled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$28.21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310.3 in^2 surface area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2:5"/>
                      </a:ext>
                    </a:extLst>
                  </a:tcPr>
                </a:tc>
              </a:tr>
              <a:tr h="22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Inner Hotpot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Aluminum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2.56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CNC Machining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$65.99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Assuming 5000 units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3:5"/>
                      </a:ext>
                    </a:extLst>
                  </a:tcPr>
                </a:tc>
              </a:tr>
              <a:tr h="22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Heating Element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Steel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Purchased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$3.00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Assuming 5000 units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4:5"/>
                      </a:ext>
                    </a:extLst>
                  </a:tcPr>
                </a:tc>
              </a:tr>
              <a:tr h="22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Temperature Control Chipset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Various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0.001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Purchased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$0.70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Assuming 5000 units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5:5"/>
                      </a:ext>
                    </a:extLst>
                  </a:tcPr>
                </a:tc>
              </a:tr>
              <a:tr h="22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Buttons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Steel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0.06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Purchased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$0.35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Assuming 5000 units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6:5"/>
                      </a:ext>
                    </a:extLst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Lights x2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Gallium Phosphide (GaP).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Purchased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$0.03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Assuming 5000 units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7:5"/>
                      </a:ext>
                    </a:extLst>
                  </a:tcPr>
                </a:tc>
              </a:tr>
              <a:tr h="22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Faucet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Acetal Plastic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0.079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Purchased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$6.93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Assuming 5000 units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8:5"/>
                      </a:ext>
                    </a:extLst>
                  </a:tcPr>
                </a:tc>
              </a:tr>
              <a:tr h="22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Temperature Dial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Aluminum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0.006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CNC Machining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$4.97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Assuming 5000 units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9:5"/>
                      </a:ext>
                    </a:extLst>
                  </a:tcPr>
                </a:tc>
              </a:tr>
              <a:tr h="265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Material Costs Per Unit: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Assuming 5000 units made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0:5"/>
                      </a:ext>
                    </a:extLst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$172.11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242:11:5"/>
                      </a:ext>
                    </a:extLst>
                  </a:tcPr>
                </a:tc>
              </a:tr>
            </a:tbl>
          </a:graphicData>
        </a:graphic>
      </p:graphicFrame>
      <p:sp>
        <p:nvSpPr>
          <p:cNvPr id="243" name="Google Shape;243;p5"/>
          <p:cNvSpPr txBox="1"/>
          <p:nvPr>
            <p:ph idx="4294967295" type="title"/>
          </p:nvPr>
        </p:nvSpPr>
        <p:spPr>
          <a:xfrm>
            <a:off x="606484" y="175177"/>
            <a:ext cx="8075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Layout Drawing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"/>
          <p:cNvPicPr preferRelativeResize="0"/>
          <p:nvPr/>
        </p:nvPicPr>
        <p:blipFill rotWithShape="1">
          <a:blip r:embed="rId3">
            <a:alphaModFix/>
          </a:blip>
          <a:srcRect b="7030" l="0" r="0" t="7021"/>
          <a:stretch/>
        </p:blipFill>
        <p:spPr>
          <a:xfrm>
            <a:off x="912205" y="107700"/>
            <a:ext cx="7319584" cy="49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"/>
          <p:cNvSpPr txBox="1"/>
          <p:nvPr>
            <p:ph type="title"/>
          </p:nvPr>
        </p:nvSpPr>
        <p:spPr>
          <a:xfrm>
            <a:off x="1068600" y="3329076"/>
            <a:ext cx="80754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ct val="100000"/>
              <a:buFont typeface="Calibri"/>
              <a:buNone/>
            </a:pPr>
            <a:r>
              <a:rPr lang="en-US"/>
              <a:t>Layout Drawing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4fc145453_0_99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255" name="Google Shape;255;g244fc145453_0_99"/>
          <p:cNvSpPr txBox="1"/>
          <p:nvPr>
            <p:ph idx="1" type="body"/>
          </p:nvPr>
        </p:nvSpPr>
        <p:spPr>
          <a:xfrm>
            <a:off x="457200" y="1350100"/>
            <a:ext cx="40164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Any questions?</a:t>
            </a:r>
            <a:endParaRPr/>
          </a:p>
        </p:txBody>
      </p:sp>
      <p:pic>
        <p:nvPicPr>
          <p:cNvPr id="256" name="Google Shape;256;g244fc145453_0_99"/>
          <p:cNvPicPr preferRelativeResize="0"/>
          <p:nvPr/>
        </p:nvPicPr>
        <p:blipFill rotWithShape="1">
          <a:blip r:embed="rId3">
            <a:alphaModFix/>
          </a:blip>
          <a:srcRect b="6120" l="0" r="0" t="0"/>
          <a:stretch/>
        </p:blipFill>
        <p:spPr>
          <a:xfrm>
            <a:off x="4242907" y="1197000"/>
            <a:ext cx="3931541" cy="394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day I will show you 2 different methods. Firstly we have dreaded candle molds and then we have the dipping method. &#10;&#10;My Instagram: &#10;&#10;https://www.instagram.com/justineybeanie/&#10;&#10;&#10;&#10;Thank you everyone for your kindness &amp; patience." id="111" name="Google Shape;111;g244fc145453_0_40" title="Making Candles The Old Fashioned Wa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950" y="1055675"/>
            <a:ext cx="7012100" cy="39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4fc145453_0_64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Concepts 1: Wall Mounted Candle Machine</a:t>
            </a:r>
            <a:endParaRPr/>
          </a:p>
        </p:txBody>
      </p:sp>
      <p:pic>
        <p:nvPicPr>
          <p:cNvPr id="117" name="Google Shape;117;g244fc145453_0_64"/>
          <p:cNvPicPr preferRelativeResize="0"/>
          <p:nvPr/>
        </p:nvPicPr>
        <p:blipFill rotWithShape="1">
          <a:blip r:embed="rId3">
            <a:alphaModFix/>
          </a:blip>
          <a:srcRect b="0" l="28515" r="0" t="20236"/>
          <a:stretch/>
        </p:blipFill>
        <p:spPr>
          <a:xfrm>
            <a:off x="1996325" y="1178300"/>
            <a:ext cx="5323375" cy="33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44fc145453_0_64"/>
          <p:cNvSpPr txBox="1"/>
          <p:nvPr/>
        </p:nvSpPr>
        <p:spPr>
          <a:xfrm>
            <a:off x="933150" y="4459575"/>
            <a:ext cx="784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https://www.tinkercad.com/things/4ZpfnSgwqOI-frantic-luulia/edit?sharecode=S2A3ATSwqdlovOBXc6H9YNf4GPVZWfCdQWAx5xJYl_U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4fc145453_0_71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Concepts 2: Tabletop Candle Machine</a:t>
            </a:r>
            <a:endParaRPr/>
          </a:p>
        </p:txBody>
      </p:sp>
      <p:pic>
        <p:nvPicPr>
          <p:cNvPr id="124" name="Google Shape;124;g244fc145453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350" y="1210592"/>
            <a:ext cx="5058810" cy="379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4fc145453_0_78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Rating Criteria</a:t>
            </a:r>
            <a:r>
              <a:rPr lang="en-US"/>
              <a:t> </a:t>
            </a:r>
            <a:endParaRPr/>
          </a:p>
        </p:txBody>
      </p:sp>
      <p:graphicFrame>
        <p:nvGraphicFramePr>
          <p:cNvPr id="130" name="Google Shape;130;g244fc145453_0_78"/>
          <p:cNvGraphicFramePr/>
          <p:nvPr/>
        </p:nvGraphicFramePr>
        <p:xfrm>
          <a:off x="0" y="134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{8D435B79-C59C-4614-84D9-AB9A89D9AD1B}</a:tableStyleId>
              </a:tblPr>
              <a:tblGrid>
                <a:gridCol w="1563300"/>
                <a:gridCol w="861225"/>
                <a:gridCol w="1291825"/>
                <a:gridCol w="861225"/>
                <a:gridCol w="861225"/>
                <a:gridCol w="861225"/>
                <a:gridCol w="861225"/>
                <a:gridCol w="260300"/>
                <a:gridCol w="861225"/>
                <a:gridCol w="8612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Goal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Cost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Size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Ease of Use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Safety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Durability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Attractive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0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Score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0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% Importance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0:9"/>
                      </a:ext>
                    </a:extLst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Cost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1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13.33%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:9"/>
                      </a:ext>
                    </a:extLst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Size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2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2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6.67%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2:9"/>
                      </a:ext>
                    </a:extLst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Ease of Use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3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3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26.67%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3:9"/>
                      </a:ext>
                    </a:extLst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Safety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4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4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26.67%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4:9"/>
                      </a:ext>
                    </a:extLst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Durability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30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5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5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6.67%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5:9"/>
                      </a:ext>
                    </a:extLst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Attractive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0:6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6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20.00%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6:9"/>
                      </a:ext>
                    </a:extLst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7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7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7:9"/>
                      </a:ext>
                    </a:extLst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8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8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8:9"/>
                      </a:ext>
                    </a:extLst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% Importance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13.33%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6.67%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26.67%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26.67%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6.67%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20.00%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9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9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9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9:9"/>
                      </a:ext>
                    </a:extLst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0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0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0:9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Names: Brenden Deutschman and Edgar Tejada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extLst>
                      <a:ext uri="http://customooxmlschemas.google.com/">
                        <go:slidesCustomData xmlns:go="http://customooxmlschemas.google.com/" cellId="130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extLst>
                      <a:ext uri="http://customooxmlschemas.google.com/">
                        <go:slidesCustomData xmlns:go="http://customooxmlschemas.google.com/" cellId="130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extLst>
                      <a:ext uri="http://customooxmlschemas.google.com/">
                        <go:slidesCustomData xmlns:go="http://customooxmlschemas.google.com/" cellId="130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1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1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1:9"/>
                      </a:ext>
                    </a:extLst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Project: The Hexagon Hive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2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2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0:12:9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131" name="Google Shape;131;g244fc145453_0_78"/>
          <p:cNvPicPr preferRelativeResize="0"/>
          <p:nvPr/>
        </p:nvPicPr>
        <p:blipFill rotWithShape="1">
          <a:blip r:embed="rId3">
            <a:alphaModFix/>
          </a:blip>
          <a:srcRect b="0" l="27905" r="15062" t="0"/>
          <a:stretch/>
        </p:blipFill>
        <p:spPr>
          <a:xfrm>
            <a:off x="7574013" y="3239575"/>
            <a:ext cx="1569986" cy="190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44fc145453_0_78"/>
          <p:cNvPicPr preferRelativeResize="0"/>
          <p:nvPr/>
        </p:nvPicPr>
        <p:blipFill rotWithShape="1">
          <a:blip r:embed="rId4">
            <a:alphaModFix/>
          </a:blip>
          <a:srcRect b="13712" l="7328" r="15361" t="7972"/>
          <a:stretch/>
        </p:blipFill>
        <p:spPr>
          <a:xfrm>
            <a:off x="2793475" y="3993975"/>
            <a:ext cx="1213776" cy="10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4fc145453_0_86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Criteria Selection</a:t>
            </a:r>
            <a:endParaRPr/>
          </a:p>
        </p:txBody>
      </p:sp>
      <p:graphicFrame>
        <p:nvGraphicFramePr>
          <p:cNvPr id="138" name="Google Shape;138;g244fc145453_0_86"/>
          <p:cNvGraphicFramePr/>
          <p:nvPr/>
        </p:nvGraphicFramePr>
        <p:xfrm>
          <a:off x="149513" y="125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{8D435B79-C59C-4614-84D9-AB9A89D9AD1B}</a:tableStyleId>
              </a:tblPr>
              <a:tblGrid>
                <a:gridCol w="2415600"/>
                <a:gridCol w="946025"/>
                <a:gridCol w="560275"/>
                <a:gridCol w="1083800"/>
                <a:gridCol w="716425"/>
                <a:gridCol w="716425"/>
                <a:gridCol w="716425"/>
                <a:gridCol w="716425"/>
                <a:gridCol w="257150"/>
                <a:gridCol w="716425"/>
              </a:tblGrid>
              <a:tr h="452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Goal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Cost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Size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Ease of Use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Safety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Durability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Attractive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0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8:0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Score</a:t>
                      </a:r>
                      <a:endParaRPr b="1"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0:9"/>
                      </a:ext>
                    </a:extLst>
                  </a:tcPr>
                </a:tc>
              </a:tr>
              <a:tr h="30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% Importance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1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8:1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:9"/>
                      </a:ext>
                    </a:extLst>
                  </a:tcPr>
                </a:tc>
              </a:tr>
              <a:tr h="30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/>
                        <a:t>Wall-mounted Candle Maker (Edgar)</a:t>
                      </a:r>
                      <a:endParaRPr b="1" sz="1000" u="sng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extLst>
                      <a:ext uri="http://customooxmlschemas.google.com/">
                        <go:slidesCustomData xmlns:go="http://customooxmlschemas.google.com/" cellId="138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Rating (1 to 10)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2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8:2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2:9"/>
                      </a:ext>
                    </a:extLst>
                  </a:tcPr>
                </a:tc>
              </a:tr>
              <a:tr h="3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Score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0.40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0.27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1.87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1.33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0.47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1.20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3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8:3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4.33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3:9"/>
                      </a:ext>
                    </a:extLst>
                  </a:tcPr>
                </a:tc>
              </a:tr>
              <a:tr h="30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/>
                        <a:t>Hand-held Candle Maker (Brenden)</a:t>
                      </a:r>
                      <a:endParaRPr b="1" sz="1000" u="sng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4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8:4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4:9"/>
                      </a:ext>
                    </a:extLst>
                  </a:tcPr>
                </a:tc>
              </a:tr>
              <a:tr h="3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extLst>
                      <a:ext uri="http://customooxmlschemas.google.com/">
                        <go:slidesCustomData xmlns:go="http://customooxmlschemas.google.com/" cellId="138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Rating (1 to 10)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38:5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8:5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5:9"/>
                      </a:ext>
                    </a:extLst>
                  </a:tcPr>
                </a:tc>
              </a:tr>
              <a:tr h="3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Score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0.80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0.33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1.60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1.87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0.33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1.00</a:t>
                      </a:r>
                      <a:endParaRPr sz="1000"/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extLst>
                      <a:ext uri="http://customooxmlschemas.google.com/">
                        <go:slidesCustomData xmlns:go="http://customooxmlschemas.google.com/" cellId="138:6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8:6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sng"/>
                        <a:t>4.93</a:t>
                      </a:r>
                      <a:endParaRPr b="1" sz="1000" u="sng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6:9"/>
                      </a:ext>
                    </a:extLst>
                  </a:tcPr>
                </a:tc>
              </a:tr>
              <a:tr h="3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7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8:7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7:9"/>
                      </a:ext>
                    </a:extLst>
                  </a:tcPr>
                </a:tc>
              </a:tr>
              <a:tr h="3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8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8:8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8:9"/>
                      </a:ext>
                    </a:extLst>
                  </a:tcPr>
                </a:tc>
              </a:tr>
              <a:tr h="3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9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9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solidFill>
                      <a:srgbClr val="000000"/>
                    </a:solidFill>
                    <a:extLst>
                      <a:ext uri="http://customooxmlschemas.google.com/">
                        <go:slidesCustomData xmlns:go="http://customooxmlschemas.google.com/" cellId="138:9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9:9"/>
                      </a:ext>
                    </a:extLst>
                  </a:tcPr>
                </a:tc>
              </a:tr>
              <a:tr h="30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Winner: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0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0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0:9"/>
                      </a:ext>
                    </a:extLst>
                  </a:tcPr>
                </a:tc>
              </a:tr>
              <a:tr h="30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Hand-held Candle Maker</a:t>
                      </a:r>
                      <a:endParaRPr sz="1000"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1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1:8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extLst>
                      <a:ext uri="http://customooxmlschemas.google.com/">
                        <go:slidesCustomData xmlns:go="http://customooxmlschemas.google.com/" cellId="138:11:9"/>
                      </a:ext>
                    </a:extLst>
                  </a:tcPr>
                </a:tc>
              </a:tr>
            </a:tbl>
          </a:graphicData>
        </a:graphic>
      </p:graphicFrame>
      <p:pic>
        <p:nvPicPr>
          <p:cNvPr id="139" name="Google Shape;139;g244fc145453_0_86"/>
          <p:cNvPicPr preferRelativeResize="0"/>
          <p:nvPr/>
        </p:nvPicPr>
        <p:blipFill rotWithShape="1">
          <a:blip r:embed="rId3">
            <a:alphaModFix/>
          </a:blip>
          <a:srcRect b="15923" l="0" r="4852" t="0"/>
          <a:stretch/>
        </p:blipFill>
        <p:spPr>
          <a:xfrm>
            <a:off x="418650" y="2953475"/>
            <a:ext cx="1629776" cy="152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/>
          <p:nvPr>
            <p:ph type="title"/>
          </p:nvPr>
        </p:nvSpPr>
        <p:spPr>
          <a:xfrm>
            <a:off x="457200" y="183892"/>
            <a:ext cx="8229600" cy="860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Design Goals</a:t>
            </a:r>
            <a:endParaRPr/>
          </a:p>
        </p:txBody>
      </p:sp>
      <p:sp>
        <p:nvSpPr>
          <p:cNvPr id="145" name="Google Shape;145;p2"/>
          <p:cNvSpPr txBox="1"/>
          <p:nvPr>
            <p:ph idx="1" type="body"/>
          </p:nvPr>
        </p:nvSpPr>
        <p:spPr>
          <a:xfrm>
            <a:off x="457200" y="1350100"/>
            <a:ext cx="5311500" cy="3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Who is the customer?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Candle </a:t>
            </a:r>
            <a:r>
              <a:rPr lang="en-US"/>
              <a:t>Enthusiast</a:t>
            </a:r>
            <a:r>
              <a:rPr lang="en-US"/>
              <a:t> like Ms. Ray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What are their needs?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Consumes a large, premium candle every two weeks.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6" name="Google Shape;14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700" y="1350100"/>
            <a:ext cx="3375300" cy="33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4c74d7d92_0_0"/>
          <p:cNvSpPr txBox="1"/>
          <p:nvPr>
            <p:ph type="title"/>
          </p:nvPr>
        </p:nvSpPr>
        <p:spPr>
          <a:xfrm>
            <a:off x="457200" y="183892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40019"/>
              </a:buClr>
              <a:buSzPts val="3600"/>
              <a:buFont typeface="Calibri"/>
              <a:buNone/>
            </a:pPr>
            <a:r>
              <a:rPr lang="en-US"/>
              <a:t>Design Requirements</a:t>
            </a:r>
            <a:endParaRPr/>
          </a:p>
        </p:txBody>
      </p:sp>
      <p:sp>
        <p:nvSpPr>
          <p:cNvPr id="152" name="Google Shape;152;g244c74d7d92_0_0"/>
          <p:cNvSpPr txBox="1"/>
          <p:nvPr>
            <p:ph idx="1" type="body"/>
          </p:nvPr>
        </p:nvSpPr>
        <p:spPr>
          <a:xfrm>
            <a:off x="457200" y="1350100"/>
            <a:ext cx="40164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9565" lvl="0" marL="342900" rtl="0" algn="l">
              <a:spcBef>
                <a:spcPts val="56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1. Intended for indoor, home consumers candle making. </a:t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2. </a:t>
            </a:r>
            <a:r>
              <a:rPr lang="en-US"/>
              <a:t>Able to pour melted wax into any candle mold desired. Should hold a gallon of wax.</a:t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53" name="Google Shape;153;g244c74d7d9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600" y="1672650"/>
            <a:ext cx="4448774" cy="29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2017-08-01T15:40:51Z</dcterms:created>
</cp:coreProperties>
</file>